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g"/>
  <Override PartName="/ppt/notesSlides/notesSlide6.xml" ContentType="application/vnd.openxmlformats-officedocument.presentationml.notesSlide+xml"/>
  <Override PartName="/ppt/media/image13.jpg" ContentType="image/jpg"/>
  <Override PartName="/ppt/notesSlides/notesSlide7.xml" ContentType="application/vnd.openxmlformats-officedocument.presentationml.notesSlide+xml"/>
  <Override PartName="/ppt/media/image14.jpg" ContentType="image/jpg"/>
  <Override PartName="/ppt/notesSlides/notesSlide8.xml" ContentType="application/vnd.openxmlformats-officedocument.presentationml.notesSlide+xml"/>
  <Override PartName="/ppt/media/image15.jpg" ContentType="image/jpg"/>
  <Override PartName="/ppt/notesSlides/notesSlide9.xml" ContentType="application/vnd.openxmlformats-officedocument.presentationml.notesSlide+xml"/>
  <Override PartName="/ppt/media/image16.jpg" ContentType="image/jpg"/>
  <Override PartName="/ppt/notesSlides/notesSlide10.xml" ContentType="application/vnd.openxmlformats-officedocument.presentationml.notesSlide+xml"/>
  <Override PartName="/ppt/media/image17.jpg" ContentType="image/jpg"/>
  <Override PartName="/ppt/notesSlides/notesSlide11.xml" ContentType="application/vnd.openxmlformats-officedocument.presentationml.notesSlide+xml"/>
  <Override PartName="/ppt/media/image18.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3.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6" r:id="rId1"/>
  </p:sldMasterIdLst>
  <p:notesMasterIdLst>
    <p:notesMasterId r:id="rId29"/>
  </p:notesMasterIdLst>
  <p:sldIdLst>
    <p:sldId id="278" r:id="rId2"/>
    <p:sldId id="256" r:id="rId3"/>
    <p:sldId id="257" r:id="rId4"/>
    <p:sldId id="283" r:id="rId5"/>
    <p:sldId id="284" r:id="rId6"/>
    <p:sldId id="258" r:id="rId7"/>
    <p:sldId id="259" r:id="rId8"/>
    <p:sldId id="260" r:id="rId9"/>
    <p:sldId id="279" r:id="rId10"/>
    <p:sldId id="280" r:id="rId11"/>
    <p:sldId id="281" r:id="rId12"/>
    <p:sldId id="282" r:id="rId13"/>
    <p:sldId id="261" r:id="rId14"/>
    <p:sldId id="262" r:id="rId15"/>
    <p:sldId id="263" r:id="rId16"/>
    <p:sldId id="264" r:id="rId17"/>
    <p:sldId id="266" r:id="rId18"/>
    <p:sldId id="267" r:id="rId19"/>
    <p:sldId id="268" r:id="rId20"/>
    <p:sldId id="269" r:id="rId21"/>
    <p:sldId id="270" r:id="rId22"/>
    <p:sldId id="271" r:id="rId23"/>
    <p:sldId id="272" r:id="rId24"/>
    <p:sldId id="273" r:id="rId25"/>
    <p:sldId id="275" r:id="rId26"/>
    <p:sldId id="276" r:id="rId27"/>
    <p:sldId id="285" r:id="rId28"/>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5" d="100"/>
          <a:sy n="105" d="100"/>
        </p:scale>
        <p:origin x="7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981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https://www.parking-mobility.org/2023/05/10/sustainable-parking-how-to-design-operate-eco-friendly-parking-facilities/</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https://www.pinterest.co.kr/pin/684054630877518680/</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https://www.swifttech.com.np/blog/secure-digital-transactions/</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https://www.revechat.com/blog/24x7-customer-service/</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https://www.socialchamp.io/blog/social-media-campaign/</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https://clevertap.com/blog/customer-loyalty-program-examples/</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https://smartparkingsystems.com/en/smart-cities-cities-of-tomorrow/</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https://asana.com/resources/competitive-analysis-example</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https://na.panasonic.com/us/news/panasonic-collaborates-phiar-bring-real-world-ai-driven-navigation-its-automotive-solutions</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https://amconsoft.com/5-features-for-car-parking-app-development/</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https://www.alamy.com/stock-photo-crowded-car-park-parking-lot-with-automobiles-31417254.html</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https://www.allerin.com/blog/5-parking-permit-management-challenges-faced-by-town-managers-that-disappear-with-parking-automation</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https://www.cprime.com/resources/blog/how-to-build-a-real-time-parking-availability-system/</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https://www.behance.net/gallery/84725493/Bus-Booking-App-UI-design</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http://www.trafiksol.com/blog/save-time-space-and-fuel-with-smart-parking-solution/</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https://blog.parkroll.com/the-convenience-of-booking-lax-parking-online/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https://www.n-ix.com/secure-payment-gateway-integration/</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https://www.parking.net/parking-news/risetek-global/parking-data-analytics-helps-lot-and-garage-management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Freeform 11"/>
          <p:cNvSpPr/>
          <p:nvPr/>
        </p:nvSpPr>
        <p:spPr>
          <a:xfrm>
            <a:off x="-11907" y="0"/>
            <a:ext cx="8762858" cy="4941094"/>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3211693"/>
            <a:ext cx="8496943" cy="1521634"/>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0"/>
            <a:ext cx="6539684" cy="342658"/>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21350" y="219988"/>
            <a:ext cx="8525337" cy="431385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668401" y="496992"/>
            <a:ext cx="7316390" cy="2074896"/>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737297" y="2628907"/>
            <a:ext cx="7316390" cy="412750"/>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3711406" y="3433847"/>
            <a:ext cx="4607740" cy="872334"/>
          </a:xfrm>
        </p:spPr>
        <p:txBody>
          <a:bodyPr/>
          <a:lstStyle>
            <a:lvl1pPr algn="ctr">
              <a:defRPr sz="4050">
                <a:solidFill>
                  <a:schemeClr val="accent1">
                    <a:lumMod val="50000"/>
                  </a:schemeClr>
                </a:solidFill>
              </a:defRPr>
            </a:lvl1pPr>
          </a:lstStyle>
          <a:p>
            <a:fld id="{48A87A34-81AB-432B-8DAE-1953F412C126}" type="datetimeFigureOut">
              <a:rPr lang="en-US" smtClean="0"/>
              <a:t>3/9/2024</a:t>
            </a:fld>
            <a:endParaRPr lang="en-US" dirty="0"/>
          </a:p>
        </p:txBody>
      </p:sp>
      <p:sp>
        <p:nvSpPr>
          <p:cNvPr id="5" name="Footer Placeholder 4"/>
          <p:cNvSpPr>
            <a:spLocks noGrp="1"/>
          </p:cNvSpPr>
          <p:nvPr>
            <p:ph type="ftr" sz="quarter" idx="11"/>
          </p:nvPr>
        </p:nvSpPr>
        <p:spPr>
          <a:xfrm rot="21420000">
            <a:off x="-4170" y="3662268"/>
            <a:ext cx="3035429" cy="896654"/>
          </a:xfrm>
        </p:spPr>
        <p:txBody>
          <a:bodyPr vert="horz" lIns="91440" tIns="45720" rIns="91440" bIns="45720" rtlCol="0" anchor="ctr"/>
          <a:lstStyle>
            <a:lvl1pPr algn="r">
              <a:defRPr lang="en-US" sz="4050" dirty="0"/>
            </a:lvl1pPr>
          </a:lstStyle>
          <a:p>
            <a:endParaRPr lang="en-US" dirty="0"/>
          </a:p>
        </p:txBody>
      </p:sp>
      <p:sp>
        <p:nvSpPr>
          <p:cNvPr id="6" name="Slide Number Placeholder 5"/>
          <p:cNvSpPr>
            <a:spLocks noGrp="1"/>
          </p:cNvSpPr>
          <p:nvPr>
            <p:ph type="sldNum" sz="quarter" idx="12"/>
          </p:nvPr>
        </p:nvSpPr>
        <p:spPr>
          <a:xfrm rot="21420000">
            <a:off x="7388818" y="2874486"/>
            <a:ext cx="680390" cy="373853"/>
          </a:xfrm>
        </p:spPr>
        <p:txBody>
          <a:bodyPr/>
          <a:lstStyle>
            <a:lvl1pPr>
              <a:defRPr sz="1800">
                <a:solidFill>
                  <a:schemeClr val="tx1">
                    <a:lumMod val="75000"/>
                    <a:lumOff val="25000"/>
                  </a:schemeClr>
                </a:solidFill>
              </a:defRPr>
            </a:lvl1pPr>
          </a:lstStyle>
          <a:p>
            <a:fld id="{6D22F896-40B5-4ADD-8801-0D06FADFA095}" type="slidenum">
              <a:rPr lang="en-US" smtClean="0"/>
              <a:t>‹#›</a:t>
            </a:fld>
            <a:endParaRPr lang="en-US" dirty="0"/>
          </a:p>
        </p:txBody>
      </p:sp>
      <p:sp>
        <p:nvSpPr>
          <p:cNvPr id="25" name="5-Point Star 24"/>
          <p:cNvSpPr/>
          <p:nvPr/>
        </p:nvSpPr>
        <p:spPr>
          <a:xfrm rot="21420000">
            <a:off x="3166039" y="3833517"/>
            <a:ext cx="386540" cy="38654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1498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079749"/>
            <a:ext cx="7796031" cy="44163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351" y="514350"/>
            <a:ext cx="7794385" cy="2396177"/>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35" y="3527192"/>
            <a:ext cx="7796046" cy="511854"/>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6988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7677" cy="2396177"/>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35" y="3079750"/>
            <a:ext cx="7796047" cy="955205"/>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44254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514350"/>
            <a:ext cx="7143765" cy="2187528"/>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162698" y="2707524"/>
            <a:ext cx="6500967" cy="283326"/>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4351" y="3079751"/>
            <a:ext cx="7797662" cy="951189"/>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514351" y="66947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854812" y="219212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913141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292891"/>
            <a:ext cx="7796030" cy="1883876"/>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51" y="3185601"/>
            <a:ext cx="7796030" cy="855483"/>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60095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514350"/>
            <a:ext cx="7796030" cy="863974"/>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514352"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52"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175967"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175966"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27785"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27785"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04617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514350"/>
            <a:ext cx="7797662" cy="863974"/>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518880"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4335" y="1547547"/>
            <a:ext cx="2482596" cy="115254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8880" y="3291966"/>
            <a:ext cx="2482596" cy="73897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17805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176999" y="1547547"/>
            <a:ext cx="2482596" cy="115142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176999" y="3291965"/>
            <a:ext cx="2482596" cy="73897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2670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26614" y="1547546"/>
            <a:ext cx="2482596" cy="115289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26614" y="3291963"/>
            <a:ext cx="2482596" cy="738977"/>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51436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4351" y="1547547"/>
            <a:ext cx="7796030" cy="24833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072775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514350"/>
            <a:ext cx="1698485" cy="351658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4351" y="514350"/>
            <a:ext cx="5928323" cy="35165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36269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1547547"/>
            <a:ext cx="7796030" cy="2483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318120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6030" cy="2395115"/>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514351" y="2806700"/>
            <a:ext cx="7796030" cy="1229711"/>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4181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7662" cy="868605"/>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0" y="1547547"/>
            <a:ext cx="3816536"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495478" y="1547547"/>
            <a:ext cx="3814904"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18507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6030" cy="8686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8767" y="1547547"/>
            <a:ext cx="3642119"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514352" y="2146300"/>
            <a:ext cx="3816534"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644" y="1547547"/>
            <a:ext cx="364836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495477" y="2146300"/>
            <a:ext cx="3816535"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15666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49279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8418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514350"/>
            <a:ext cx="3095145" cy="1517439"/>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3784600" y="514350"/>
            <a:ext cx="4525781" cy="35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232" y="2031789"/>
            <a:ext cx="3095146" cy="1999150"/>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77320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514350"/>
            <a:ext cx="4758977" cy="1517439"/>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11771" y="0"/>
            <a:ext cx="2698610" cy="3803650"/>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1" y="2031789"/>
            <a:ext cx="4758976" cy="177186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25326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 name="Group 9"/>
          <p:cNvGrpSpPr/>
          <p:nvPr/>
        </p:nvGrpSpPr>
        <p:grpSpPr>
          <a:xfrm>
            <a:off x="-19048" y="0"/>
            <a:ext cx="9004013" cy="498306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14351" y="514350"/>
            <a:ext cx="7797662" cy="8639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547547"/>
            <a:ext cx="7797662" cy="248339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73562" y="4318000"/>
            <a:ext cx="2838450" cy="373853"/>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48A87A34-81AB-432B-8DAE-1953F412C126}" type="datetimeFigureOut">
              <a:rPr lang="en-US" smtClean="0"/>
              <a:pPr/>
              <a:t>3/9/2024</a:t>
            </a:fld>
            <a:endParaRPr lang="en-US" dirty="0"/>
          </a:p>
        </p:txBody>
      </p:sp>
      <p:sp>
        <p:nvSpPr>
          <p:cNvPr id="5" name="Footer Placeholder 4"/>
          <p:cNvSpPr>
            <a:spLocks noGrp="1"/>
          </p:cNvSpPr>
          <p:nvPr>
            <p:ph type="ftr" sz="quarter" idx="3"/>
          </p:nvPr>
        </p:nvSpPr>
        <p:spPr>
          <a:xfrm>
            <a:off x="514351" y="4318000"/>
            <a:ext cx="4124789" cy="373853"/>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4715341" y="4318000"/>
            <a:ext cx="680390" cy="373853"/>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71789705"/>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hf sldNum="0" hdr="0" ftr="0" dt="0"/>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www.slidemake.com"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39E94-ABF9-3C76-0D93-B9BE4B875A27}"/>
              </a:ext>
            </a:extLst>
          </p:cNvPr>
          <p:cNvPicPr>
            <a:picLocks noChangeAspect="1"/>
          </p:cNvPicPr>
          <p:nvPr/>
        </p:nvPicPr>
        <p:blipFill>
          <a:blip r:embed="rId2"/>
          <a:stretch>
            <a:fillRect/>
          </a:stretch>
        </p:blipFill>
        <p:spPr>
          <a:xfrm>
            <a:off x="0" y="-14060"/>
            <a:ext cx="9144000" cy="5171619"/>
          </a:xfrm>
          <a:prstGeom prst="rect">
            <a:avLst/>
          </a:prstGeom>
        </p:spPr>
      </p:pic>
      <p:sp>
        <p:nvSpPr>
          <p:cNvPr id="2" name="Title 1">
            <a:extLst>
              <a:ext uri="{FF2B5EF4-FFF2-40B4-BE49-F238E27FC236}">
                <a16:creationId xmlns:a16="http://schemas.microsoft.com/office/drawing/2014/main" id="{0485DA43-0C6F-BF17-6CF0-9F2ABC12A71E}"/>
              </a:ext>
            </a:extLst>
          </p:cNvPr>
          <p:cNvSpPr>
            <a:spLocks noGrp="1"/>
          </p:cNvSpPr>
          <p:nvPr>
            <p:ph type="ctrTitle"/>
          </p:nvPr>
        </p:nvSpPr>
        <p:spPr>
          <a:xfrm rot="21353517">
            <a:off x="4228028" y="2714526"/>
            <a:ext cx="4870188" cy="1452800"/>
          </a:xfrm>
        </p:spPr>
        <p:txBody>
          <a:bodyPr>
            <a:normAutofit fontScale="90000"/>
          </a:bodyPr>
          <a:lstStyle/>
          <a:p>
            <a:r>
              <a:rPr lang="en-IN" dirty="0">
                <a:solidFill>
                  <a:schemeClr val="bg2"/>
                </a:solidFill>
                <a:latin typeface="Arial Rounded MT Bold" panose="020F0704030504030204" pitchFamily="34" charset="0"/>
              </a:rPr>
              <a:t>SPOT FINDER</a:t>
            </a:r>
          </a:p>
        </p:txBody>
      </p:sp>
      <p:sp>
        <p:nvSpPr>
          <p:cNvPr id="3" name="Subtitle 2">
            <a:extLst>
              <a:ext uri="{FF2B5EF4-FFF2-40B4-BE49-F238E27FC236}">
                <a16:creationId xmlns:a16="http://schemas.microsoft.com/office/drawing/2014/main" id="{8875EB20-8A77-2D8F-5A20-20069B102D4D}"/>
              </a:ext>
            </a:extLst>
          </p:cNvPr>
          <p:cNvSpPr>
            <a:spLocks noGrp="1"/>
          </p:cNvSpPr>
          <p:nvPr>
            <p:ph type="subTitle" idx="1"/>
          </p:nvPr>
        </p:nvSpPr>
        <p:spPr>
          <a:xfrm rot="21399855">
            <a:off x="1579128" y="4133529"/>
            <a:ext cx="7316390" cy="412750"/>
          </a:xfrm>
        </p:spPr>
        <p:txBody>
          <a:bodyPr/>
          <a:lstStyle/>
          <a:p>
            <a:r>
              <a:rPr lang="en-IN" dirty="0">
                <a:solidFill>
                  <a:schemeClr val="bg2"/>
                </a:solidFill>
                <a:latin typeface="Arial Rounded MT Bold" panose="020F0704030504030204" pitchFamily="34" charset="0"/>
              </a:rPr>
              <a:t>ARRIVE STRESS FREE</a:t>
            </a:r>
          </a:p>
        </p:txBody>
      </p:sp>
    </p:spTree>
    <p:extLst>
      <p:ext uri="{BB962C8B-B14F-4D97-AF65-F5344CB8AC3E}">
        <p14:creationId xmlns:p14="http://schemas.microsoft.com/office/powerpoint/2010/main" val="147193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D80E5-08C3-C821-E72E-B11314AA8068}"/>
              </a:ext>
            </a:extLst>
          </p:cNvPr>
          <p:cNvPicPr>
            <a:picLocks noChangeAspect="1"/>
          </p:cNvPicPr>
          <p:nvPr/>
        </p:nvPicPr>
        <p:blipFill>
          <a:blip r:embed="rId2"/>
          <a:stretch>
            <a:fillRect/>
          </a:stretch>
        </p:blipFill>
        <p:spPr>
          <a:xfrm>
            <a:off x="0" y="14038"/>
            <a:ext cx="9144000" cy="5115423"/>
          </a:xfrm>
          <a:prstGeom prst="rect">
            <a:avLst/>
          </a:prstGeom>
        </p:spPr>
      </p:pic>
    </p:spTree>
    <p:extLst>
      <p:ext uri="{BB962C8B-B14F-4D97-AF65-F5344CB8AC3E}">
        <p14:creationId xmlns:p14="http://schemas.microsoft.com/office/powerpoint/2010/main" val="99190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54D97-21BA-244B-C6D8-BFE76318FF17}"/>
              </a:ext>
            </a:extLst>
          </p:cNvPr>
          <p:cNvPicPr>
            <a:picLocks noChangeAspect="1"/>
          </p:cNvPicPr>
          <p:nvPr/>
        </p:nvPicPr>
        <p:blipFill>
          <a:blip r:embed="rId2"/>
          <a:stretch>
            <a:fillRect/>
          </a:stretch>
        </p:blipFill>
        <p:spPr>
          <a:xfrm>
            <a:off x="174171" y="0"/>
            <a:ext cx="8621486" cy="4753429"/>
          </a:xfrm>
          <a:prstGeom prst="rect">
            <a:avLst/>
          </a:prstGeom>
        </p:spPr>
      </p:pic>
    </p:spTree>
    <p:extLst>
      <p:ext uri="{BB962C8B-B14F-4D97-AF65-F5344CB8AC3E}">
        <p14:creationId xmlns:p14="http://schemas.microsoft.com/office/powerpoint/2010/main" val="288734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3969B-9274-E52A-51AD-6FB0596795D4}"/>
              </a:ext>
            </a:extLst>
          </p:cNvPr>
          <p:cNvPicPr>
            <a:picLocks noChangeAspect="1"/>
          </p:cNvPicPr>
          <p:nvPr/>
        </p:nvPicPr>
        <p:blipFill>
          <a:blip r:embed="rId2"/>
          <a:stretch>
            <a:fillRect/>
          </a:stretch>
        </p:blipFill>
        <p:spPr>
          <a:xfrm>
            <a:off x="1412789" y="58058"/>
            <a:ext cx="5474239" cy="4030409"/>
          </a:xfrm>
          <a:prstGeom prst="rect">
            <a:avLst/>
          </a:prstGeom>
        </p:spPr>
      </p:pic>
    </p:spTree>
    <p:extLst>
      <p:ext uri="{BB962C8B-B14F-4D97-AF65-F5344CB8AC3E}">
        <p14:creationId xmlns:p14="http://schemas.microsoft.com/office/powerpoint/2010/main" val="167496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trafiksol.com/wp-content/uploads/2018/08/smart-parking-solution.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Benefits for Users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Save time searching for parking spots.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Reduce stress and frustration.</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Secure parking space in advance.</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blog.parkroll.com/wp-content/uploads/2023/03/MicrosoftTeams-image-7_compressed-1568x1045.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Convenience and Efficiency</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Instant confirmation of booking.</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Notifications for available parking spaces.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Integration with maps for easy navigation.</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d2m6ke2px6quvq.cloudfront.net/uploads/2020/09/28/24ed22bf-2e14-4c4f-adbd-943f48890d6a.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Integration with Payment Gateways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Secure payment options integrated into the app.</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Cashless transactions for parking fees.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Receipts and transaction history available within the app.</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parking.net/Upload/ContentManagersPictures/RISETEKGlobal/parkingdata-risetek_Original.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Data Analytics for Parking Trends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Analyzing parking patterns and trends.</a:t>
            </a:r>
            <a:endParaRPr lang="en-US" sz="1600" dirty="0"/>
          </a:p>
          <a:p>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Predicting peak hours for parking availability.</a:t>
            </a:r>
            <a:endParaRPr lang="en-US" sz="1600" dirty="0"/>
          </a:p>
          <a:p>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Improving user experience based on data insights.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parking-mobility.org/wp-content/uploads/2023/05/Sustainable-Parking.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Sustainability and Green Parking</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Promoting eco-friendly parking options.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Encouraging carpooling and shared parking spaces.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Rewarding users for choosing sustainable parking solutions.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i.pinimg.com/originals/aa/c4/79/aac47997d1f700b9dbd0af658368120e.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Community Engagement</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Building a community of users sharing parking insights.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User reviews and ratings for parking spaces.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Social sharing features for parking experiences.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Security and Safety Measures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Ensuring secure transactions for parking bookings.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Safety guidelines for parking facilities.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Emergency support options within the app.</a:t>
            </a:r>
            <a:endParaRPr lang="en-US" sz="1600" dirty="0"/>
          </a:p>
        </p:txBody>
      </p:sp>
      <p:sp>
        <p:nvSpPr>
          <p:cNvPr id="3" name="AutoShape 2">
            <a:extLst>
              <a:ext uri="{FF2B5EF4-FFF2-40B4-BE49-F238E27FC236}">
                <a16:creationId xmlns:a16="http://schemas.microsoft.com/office/drawing/2014/main" id="{522D54FF-6669-87B6-0C01-EEB67DF227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1BE95EFC-2C8B-3FA6-9268-AD986F6E0012}"/>
              </a:ext>
            </a:extLst>
          </p:cNvPr>
          <p:cNvSpPr>
            <a:spLocks noChangeAspect="1" noChangeArrowheads="1"/>
          </p:cNvSpPr>
          <p:nvPr/>
        </p:nvSpPr>
        <p:spPr bwMode="auto">
          <a:xfrm>
            <a:off x="4572000" y="2571750"/>
            <a:ext cx="24892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286000"/>
            <a:ext cx="8229600" cy="457200"/>
          </a:xfrm>
          <a:prstGeom prst="rect">
            <a:avLst/>
          </a:prstGeom>
          <a:noFill/>
          <a:ln/>
        </p:spPr>
        <p:txBody>
          <a:bodyPr wrap="square" rtlCol="0" anchor="ctr"/>
          <a:lstStyle/>
          <a:p>
            <a:pPr algn="ctr"/>
            <a:r>
              <a:rPr lang="en-US" sz="3000" dirty="0">
                <a:latin typeface="Bell MT" panose="02020503060305020303" pitchFamily="18" charset="0"/>
              </a:rPr>
              <a:t>Create an application that simplifies the process of finding and booking parking spaces in crowded cities.</a:t>
            </a:r>
          </a:p>
        </p:txBody>
      </p:sp>
      <p:sp>
        <p:nvSpPr>
          <p:cNvPr id="3" name="Text 1">
            <a:hlinkClick r:id="rId3"/>
          </p:cNvPr>
          <p:cNvSpPr/>
          <p:nvPr/>
        </p:nvSpPr>
        <p:spPr>
          <a:xfrm>
            <a:off x="7315200" y="4572000"/>
            <a:ext cx="1828800" cy="457200"/>
          </a:xfrm>
          <a:prstGeom prst="rect">
            <a:avLst/>
          </a:prstGeom>
          <a:noFill/>
          <a:ln/>
        </p:spPr>
        <p:txBody>
          <a:bodyPr wrap="square" rtlCol="0" anchor="ctr"/>
          <a:lstStyle/>
          <a:p>
            <a:pPr algn="ctr"/>
            <a:r>
              <a:rPr lang="en-US" sz="1000" b="0" u="sng" dirty="0">
                <a:solidFill>
                  <a:srgbClr val="357EC7"/>
                </a:solidFill>
                <a:latin typeface="Optima" pitchFamily="34" charset="0"/>
                <a:ea typeface="Optima" pitchFamily="34" charset="-122"/>
                <a:cs typeface="Optima" pitchFamily="34" charset="-120"/>
                <a:hlinkClick r:id="rId3">
                  <a:extLst>
                    <a:ext uri="{A12FA001-AC4F-418D-AE19-62706E023703}">
                      <ahyp:hlinkClr xmlns:ahyp="http://schemas.microsoft.com/office/drawing/2018/hyperlinkcolor" val="tx"/>
                    </a:ext>
                  </a:extLst>
                </a:hlinkClick>
              </a:rPr>
              <a:t>SlideMake.com</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revechat.com/wp-content/uploads/2020/12/24x7-customer-support.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Customer Support and Feedback</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24/7 customer support for user inquiries.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Feedback mechanisms for improving the app.</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Regular updates based on user suggestions.</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socialchamp.io/wp-content/uploads/2021/08/Effective-Social-Media-Campaign_v1_01-03.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Marketing and Promotion Strategies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Social media campaigns to attract new users.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Referral programs for user growth.</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Collaborations with local businesses for promotions.</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d35fo82fjcw0y8.cloudfront.net/2022/01/13114518/how-a-loyalty-program-pays-off.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User Retention Strategies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Loyalty programs for frequent users.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Personalized recommendations for parking spots.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Gamification elements for user engagement.</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smartparkingsystems.com/wp-content/uploads/2017/07/Infografica_SPS2-ENG.gif"/>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Expansion Plans and Scalability</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Scaling the app to cover more cities.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Partnering with international parking facilities.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Continuous innovation for future growth.</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assets.asana.biz/m/72a66e680f4c6a26/original/inline-project-planning-competitive-analysis-example-2-2x.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Competitive Analysis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Assessing competitors in the parking app market.</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Identifying unique selling points for the app.</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Differentiating features to stand out from competitors.</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na.panasonic.com/us/sites/default/files/2020-11/phiar_visionshot_1104_b.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Future Developments and Enhancements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Implementing AI for predictive parking suggestions.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Augmented reality features for easier navigation.</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Smart parking solutions for connected vehicles.</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amconsoft.com/wp-content/uploads/2020/06/image-134-1024x769.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Conclusion</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The app revolutionizes the parking experience in crowded areas.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Simplifying the process of finding and booking parking spaces.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Enhancing user convenience and reducing stress.</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03947-E929-517B-9EFF-2FD4C68E1A7E}"/>
              </a:ext>
            </a:extLst>
          </p:cNvPr>
          <p:cNvSpPr txBox="1"/>
          <p:nvPr/>
        </p:nvSpPr>
        <p:spPr>
          <a:xfrm>
            <a:off x="2082799" y="1037771"/>
            <a:ext cx="3585029" cy="147732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Source code Drive Link: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https://drive.google.com/drive/folders/1AbhtiRKq4MTleHaBMCoJYtqtkybx44Hw?usp=sharing</a:t>
            </a:r>
          </a:p>
        </p:txBody>
      </p:sp>
    </p:spTree>
    <p:extLst>
      <p:ext uri="{BB962C8B-B14F-4D97-AF65-F5344CB8AC3E}">
        <p14:creationId xmlns:p14="http://schemas.microsoft.com/office/powerpoint/2010/main" val="328661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c8.alamy.com/comp/BR350P/crowded-car-park-parking-lot-with-automobiles-BR350P.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Introduction</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Parking in crowded areas can be a frustrating experience for many.</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The application aims to streamline the process of finding and booking parking spaces.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Users can save time and reduce stress by using the app.</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DEB376-072A-1613-082D-A8391C485F53}"/>
              </a:ext>
            </a:extLst>
          </p:cNvPr>
          <p:cNvSpPr txBox="1"/>
          <p:nvPr/>
        </p:nvSpPr>
        <p:spPr>
          <a:xfrm>
            <a:off x="718456" y="602216"/>
            <a:ext cx="6966858" cy="341632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rapid growth in population has led to substantial traffic bottlenecks in recent transportation systems. This not only causes significant air pollution, and waste in time and energy, but also signifies the issue of the auto-park scarcity. In the age of Internet of Things (IoT) and smart city ecosystems, smart parking and relevant innovative solutions are necessary towards more sustainable future cities. Smart parking with the help of sensors embedded in cars and city infrastructures can alleviate the deadlocks in parking problems and provide the best quality of services and profit to citizens. However, several design aspects should be well investigated and </a:t>
            </a:r>
            <a:r>
              <a:rPr lang="en-IN" dirty="0" err="1">
                <a:latin typeface="Times New Roman" panose="02020603050405020304" pitchFamily="18" charset="0"/>
                <a:cs typeface="Times New Roman" panose="02020603050405020304" pitchFamily="18" charset="0"/>
              </a:rPr>
              <a:t>analyzed</a:t>
            </a:r>
            <a:r>
              <a:rPr lang="en-IN" dirty="0">
                <a:latin typeface="Times New Roman" panose="02020603050405020304" pitchFamily="18" charset="0"/>
                <a:cs typeface="Times New Roman" panose="02020603050405020304" pitchFamily="18" charset="0"/>
              </a:rPr>
              <a:t> before implementing such solutions. </a:t>
            </a:r>
          </a:p>
          <a:p>
            <a:endParaRPr lang="en-IN" dirty="0"/>
          </a:p>
          <a:p>
            <a:r>
              <a:rPr lang="en-IN" dirty="0"/>
              <a:t> </a:t>
            </a:r>
          </a:p>
        </p:txBody>
      </p:sp>
    </p:spTree>
    <p:extLst>
      <p:ext uri="{BB962C8B-B14F-4D97-AF65-F5344CB8AC3E}">
        <p14:creationId xmlns:p14="http://schemas.microsoft.com/office/powerpoint/2010/main" val="227068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E0A08-58F7-565B-980D-4DA89F2CCA60}"/>
              </a:ext>
            </a:extLst>
          </p:cNvPr>
          <p:cNvSpPr txBox="1"/>
          <p:nvPr/>
        </p:nvSpPr>
        <p:spPr>
          <a:xfrm>
            <a:off x="1124857" y="960068"/>
            <a:ext cx="6894286" cy="175432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we classify the smart parking systems while considering soft and hard design factors. We overview the enabling technologies and sensors which have been commonly used in the literature. We emphasize the importance of data reliability, security, privacy and other critical design factors in such systems. Emerging parking trends in the ecosystem are investigated, while focusing on data interoperability and exchange</a:t>
            </a:r>
          </a:p>
        </p:txBody>
      </p:sp>
    </p:spTree>
    <p:extLst>
      <p:ext uri="{BB962C8B-B14F-4D97-AF65-F5344CB8AC3E}">
        <p14:creationId xmlns:p14="http://schemas.microsoft.com/office/powerpoint/2010/main" val="92499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allerin.com/wp-blog/wp-content/uploads/2022/05/5-Parking-Permit-Management-Challenges-Faced-By-Town-Managers-That-Disappear-With-Parking-Automation.pn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Current Challenges</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Finding parking in crowded areas is time-consuming.</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Lack of available parking spaces leads to frustration.</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Uncertainty about parking availability can cause anxiety.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www.cprime.com/wp-content/uploads/2022/07/archerblogparking-availability-app_cprimestudios_image.jpe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Features of the Application</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tabLst>
                <a:tab pos="180975" algn="l"/>
              </a:tabLst>
            </a:pPr>
            <a:r>
              <a:rPr lang="en-US" sz="1600" dirty="0">
                <a:solidFill>
                  <a:srgbClr val="000000"/>
                </a:solidFill>
                <a:latin typeface="Optima" pitchFamily="34" charset="0"/>
                <a:ea typeface="Optima" pitchFamily="34" charset="-122"/>
                <a:cs typeface="Optima" pitchFamily="34" charset="-120"/>
              </a:rPr>
              <a:t>Real-time parking space availability updates.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Booking parking spaces in advance.</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Navigation to the selected parking spot.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search-letsfade-com.herokuapp.com/proxy?url=https://mir-s3-cdn-cf.behance.net/project_modules/2800_opt_1/41245884725493.5d661db07a7d3.jpg"/>
          <p:cNvPicPr>
            <a:picLocks noChangeAspect="1"/>
          </p:cNvPicPr>
          <p:nvPr/>
        </p:nvPicPr>
        <p:blipFill>
          <a:blip r:embed="rId3"/>
          <a:stretch>
            <a:fillRect/>
          </a:stretch>
        </p:blipFill>
        <p:spPr>
          <a:xfrm>
            <a:off x="4572000" y="1143000"/>
            <a:ext cx="4114800" cy="3200400"/>
          </a:xfrm>
          <a:prstGeom prst="rect">
            <a:avLst/>
          </a:prstGeom>
        </p:spPr>
      </p:pic>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Felix Titling" panose="04060505060202020A04" pitchFamily="82" charset="0"/>
                <a:ea typeface="Optima" pitchFamily="34" charset="-122"/>
                <a:cs typeface="Optima" pitchFamily="34" charset="-120"/>
              </a:rPr>
              <a:t>User-Friendly</a:t>
            </a:r>
            <a:r>
              <a:rPr lang="en-US" sz="2400" b="1" dirty="0">
                <a:solidFill>
                  <a:srgbClr val="000000"/>
                </a:solidFill>
                <a:latin typeface="Optima" pitchFamily="34" charset="0"/>
                <a:ea typeface="Optima" pitchFamily="34" charset="-122"/>
                <a:cs typeface="Optima" pitchFamily="34" charset="-120"/>
              </a:rPr>
              <a:t> </a:t>
            </a:r>
            <a:r>
              <a:rPr lang="en-US" sz="2400" b="1" dirty="0">
                <a:solidFill>
                  <a:srgbClr val="000000"/>
                </a:solidFill>
                <a:latin typeface="Felix Titling" panose="04060505060202020A04" pitchFamily="82" charset="0"/>
                <a:ea typeface="Optima" pitchFamily="34" charset="-122"/>
                <a:cs typeface="Optima" pitchFamily="34" charset="-120"/>
              </a:rPr>
              <a:t>Interface</a:t>
            </a:r>
            <a:endParaRPr lang="en-US" sz="2400" dirty="0">
              <a:latin typeface="Felix Titling" panose="04060505060202020A04" pitchFamily="82" charset="0"/>
            </a:endParaRPr>
          </a:p>
        </p:txBody>
      </p:sp>
      <p:sp>
        <p:nvSpPr>
          <p:cNvPr id="5" name="Text 1"/>
          <p:cNvSpPr/>
          <p:nvPr/>
        </p:nvSpPr>
        <p:spPr>
          <a:xfrm>
            <a:off x="457200" y="1143000"/>
            <a:ext cx="4114800" cy="3200400"/>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Intuitive design for easy navigation.</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Simple booking process.</a:t>
            </a:r>
            <a:endParaRPr lang="en-US" sz="1600" dirty="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solidFill>
                  <a:srgbClr val="000000"/>
                </a:solidFill>
                <a:latin typeface="Optima" pitchFamily="34" charset="0"/>
                <a:ea typeface="Optima" pitchFamily="34" charset="-122"/>
                <a:cs typeface="Optima" pitchFamily="34" charset="-120"/>
              </a:rPr>
              <a:t>Customizable preferences for parking search.</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B7CBF607-0D5B-C361-AAD9-ACACBB897D5C}"/>
              </a:ext>
            </a:extLst>
          </p:cNvPr>
          <p:cNvSpPr>
            <a:spLocks noChangeAspect="1" noChangeArrowheads="1"/>
          </p:cNvSpPr>
          <p:nvPr/>
        </p:nvSpPr>
        <p:spPr bwMode="auto">
          <a:xfrm>
            <a:off x="4419599" y="2419349"/>
            <a:ext cx="1756229" cy="17562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6D569D29-6229-F628-FFB9-A33E05BA963E}"/>
              </a:ext>
            </a:extLst>
          </p:cNvPr>
          <p:cNvPicPr>
            <a:picLocks noChangeAspect="1"/>
          </p:cNvPicPr>
          <p:nvPr/>
        </p:nvPicPr>
        <p:blipFill>
          <a:blip r:embed="rId2"/>
          <a:stretch>
            <a:fillRect/>
          </a:stretch>
        </p:blipFill>
        <p:spPr>
          <a:xfrm>
            <a:off x="1557296" y="0"/>
            <a:ext cx="5561962" cy="4216880"/>
          </a:xfrm>
          <a:prstGeom prst="rect">
            <a:avLst/>
          </a:prstGeom>
        </p:spPr>
      </p:pic>
    </p:spTree>
    <p:extLst>
      <p:ext uri="{BB962C8B-B14F-4D97-AF65-F5344CB8AC3E}">
        <p14:creationId xmlns:p14="http://schemas.microsoft.com/office/powerpoint/2010/main" val="37470833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50</TotalTime>
  <Words>964</Words>
  <Application>Microsoft Office PowerPoint</Application>
  <PresentationFormat>On-screen Show (16:9)</PresentationFormat>
  <Paragraphs>156</Paragraphs>
  <Slides>27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Rounded MT Bold</vt:lpstr>
      <vt:lpstr>Bell MT</vt:lpstr>
      <vt:lpstr>Felix Titling</vt:lpstr>
      <vt:lpstr>Impact</vt:lpstr>
      <vt:lpstr>Optima</vt:lpstr>
      <vt:lpstr>Times New Roman</vt:lpstr>
      <vt:lpstr>Wingdings</vt:lpstr>
      <vt:lpstr>Main Event</vt:lpstr>
      <vt:lpstr>SPOT FINDER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SlideMake.com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An Application That Simplifies The Process Of Finding  And Booking Parking Spaces In Crowded</dc:title>
  <dc:subject>Create An Application That Simplifies The Process Of Finding  And Booking Parking Spaces In Crowded</dc:subject>
  <dc:creator>SlideMake.com</dc:creator>
  <cp:lastModifiedBy>BALLA LAKSHMI SAI SATYANARAYANA 21BCE9632</cp:lastModifiedBy>
  <cp:revision>2</cp:revision>
  <dcterms:created xsi:type="dcterms:W3CDTF">2024-03-09T07:37:04Z</dcterms:created>
  <dcterms:modified xsi:type="dcterms:W3CDTF">2024-03-09T09:47:29Z</dcterms:modified>
</cp:coreProperties>
</file>